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68" r:id="rId4"/>
    <p:sldId id="272" r:id="rId5"/>
    <p:sldId id="260" r:id="rId6"/>
    <p:sldId id="261" r:id="rId7"/>
    <p:sldId id="262" r:id="rId8"/>
    <p:sldId id="269" r:id="rId9"/>
    <p:sldId id="263" r:id="rId10"/>
    <p:sldId id="270" r:id="rId11"/>
    <p:sldId id="271" r:id="rId12"/>
    <p:sldId id="264" r:id="rId13"/>
  </p:sldIdLst>
  <p:sldSz cx="6858000" cy="9144000" type="letter"/>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riam.novoa" initials="m"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502F"/>
    <a:srgbClr val="996633"/>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2" d="100"/>
          <a:sy n="62" d="100"/>
        </p:scale>
        <p:origin x="-3300" y="-198"/>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09-13T12:38:47.679" idx="2">
    <p:pos x="2940" y="2221"/>
    <p:text>Es la misión de la OFMA o la misión del Código? si nos referimos a la de OFMA se sugiere se señale.</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6-09-13T12:38:47.679" idx="3">
    <p:pos x="2940" y="2221"/>
    <p:text>Es la misión de la OFMA o la misión del Código? si nos referimos a la de OFMA se sugiere se señale.</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074420" y="479864"/>
            <a:ext cx="5554980" cy="1962912"/>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074420" y="2466752"/>
            <a:ext cx="5554980" cy="23368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20" name="19 Marcador de pie de página"/>
          <p:cNvSpPr>
            <a:spLocks noGrp="1"/>
          </p:cNvSpPr>
          <p:nvPr>
            <p:ph type="ftr" sz="quarter" idx="11"/>
          </p:nvPr>
        </p:nvSpPr>
        <p:spPr/>
        <p:txBody>
          <a:bodyPr/>
          <a:lstStyle>
            <a:extLst/>
          </a:lstStyle>
          <a:p>
            <a:endParaRPr lang="es-MX" dirty="0"/>
          </a:p>
        </p:txBody>
      </p:sp>
      <p:sp>
        <p:nvSpPr>
          <p:cNvPr id="10" name="9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
        <p:nvSpPr>
          <p:cNvPr id="9" name="8 Elipse"/>
          <p:cNvSpPr/>
          <p:nvPr/>
        </p:nvSpPr>
        <p:spPr>
          <a:xfrm>
            <a:off x="867882" y="1793355"/>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5" name="4 Marcador de pie de página"/>
          <p:cNvSpPr>
            <a:spLocks noGrp="1"/>
          </p:cNvSpPr>
          <p:nvPr>
            <p:ph type="ftr" sz="quarter" idx="11"/>
          </p:nvPr>
        </p:nvSpPr>
        <p:spPr/>
        <p:txBody>
          <a:bodyPr/>
          <a:lstStyle>
            <a:extLst/>
          </a:lstStyle>
          <a:p>
            <a:endParaRPr lang="es-MX" dirty="0"/>
          </a:p>
        </p:txBody>
      </p:sp>
      <p:sp>
        <p:nvSpPr>
          <p:cNvPr id="6" name="5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5143500" y="366186"/>
            <a:ext cx="1371600" cy="7802033"/>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857250" y="366188"/>
            <a:ext cx="4171950" cy="7802033"/>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5" name="4 Marcador de pie de página"/>
          <p:cNvSpPr>
            <a:spLocks noGrp="1"/>
          </p:cNvSpPr>
          <p:nvPr>
            <p:ph type="ftr" sz="quarter" idx="11"/>
          </p:nvPr>
        </p:nvSpPr>
        <p:spPr/>
        <p:txBody>
          <a:bodyPr/>
          <a:lstStyle>
            <a:extLst/>
          </a:lstStyle>
          <a:p>
            <a:endParaRPr lang="es-MX" dirty="0"/>
          </a:p>
        </p:txBody>
      </p:sp>
      <p:sp>
        <p:nvSpPr>
          <p:cNvPr id="6" name="5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5" name="4 Marcador de pie de página"/>
          <p:cNvSpPr>
            <a:spLocks noGrp="1"/>
          </p:cNvSpPr>
          <p:nvPr>
            <p:ph type="ftr" sz="quarter" idx="11"/>
          </p:nvPr>
        </p:nvSpPr>
        <p:spPr/>
        <p:txBody>
          <a:bodyPr/>
          <a:lstStyle>
            <a:extLst/>
          </a:lstStyle>
          <a:p>
            <a:endParaRPr lang="es-MX" dirty="0"/>
          </a:p>
        </p:txBody>
      </p:sp>
      <p:sp>
        <p:nvSpPr>
          <p:cNvPr id="6" name="5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1712168" y="-72"/>
            <a:ext cx="5143500"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Título"/>
          <p:cNvSpPr>
            <a:spLocks noGrp="1"/>
          </p:cNvSpPr>
          <p:nvPr>
            <p:ph type="title"/>
          </p:nvPr>
        </p:nvSpPr>
        <p:spPr>
          <a:xfrm>
            <a:off x="1933794" y="3467100"/>
            <a:ext cx="4800600" cy="3048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933794" y="1422400"/>
            <a:ext cx="4800600" cy="2012949"/>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5" name="4 Marcador de pie de página"/>
          <p:cNvSpPr>
            <a:spLocks noGrp="1"/>
          </p:cNvSpPr>
          <p:nvPr>
            <p:ph type="ftr" sz="quarter" idx="11"/>
          </p:nvPr>
        </p:nvSpPr>
        <p:spPr/>
        <p:txBody>
          <a:bodyPr/>
          <a:lstStyle>
            <a:extLst/>
          </a:lstStyle>
          <a:p>
            <a:endParaRPr lang="es-MX" dirty="0"/>
          </a:p>
        </p:txBody>
      </p:sp>
      <p:sp>
        <p:nvSpPr>
          <p:cNvPr id="6" name="5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
        <p:nvSpPr>
          <p:cNvPr id="10" name="9 Rectángulo"/>
          <p:cNvSpPr/>
          <p:nvPr/>
        </p:nvSpPr>
        <p:spPr bwMode="invGray">
          <a:xfrm>
            <a:off x="1714500" y="0"/>
            <a:ext cx="57150"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Elipse"/>
          <p:cNvSpPr/>
          <p:nvPr/>
        </p:nvSpPr>
        <p:spPr>
          <a:xfrm>
            <a:off x="1806048" y="3661160"/>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076706" y="365760"/>
            <a:ext cx="5623560" cy="1524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07670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395706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6" name="5 Marcador de pie de página"/>
          <p:cNvSpPr>
            <a:spLocks noGrp="1"/>
          </p:cNvSpPr>
          <p:nvPr>
            <p:ph type="ftr" sz="quarter" idx="11"/>
          </p:nvPr>
        </p:nvSpPr>
        <p:spPr/>
        <p:txBody>
          <a:bodyPr/>
          <a:lstStyle>
            <a:extLst/>
          </a:lstStyle>
          <a:p>
            <a:endParaRPr lang="es-MX" dirty="0"/>
          </a:p>
        </p:txBody>
      </p:sp>
      <p:sp>
        <p:nvSpPr>
          <p:cNvPr id="7" name="6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42900" y="6880448"/>
            <a:ext cx="6172200" cy="1524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4290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349758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34290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349758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8" name="7 Marcador de pie de página"/>
          <p:cNvSpPr>
            <a:spLocks noGrp="1"/>
          </p:cNvSpPr>
          <p:nvPr>
            <p:ph type="ftr" sz="quarter" idx="11"/>
          </p:nvPr>
        </p:nvSpPr>
        <p:spPr/>
        <p:txBody>
          <a:bodyPr/>
          <a:lstStyle>
            <a:extLst/>
          </a:lstStyle>
          <a:p>
            <a:endParaRPr lang="es-MX" dirty="0"/>
          </a:p>
        </p:txBody>
      </p:sp>
      <p:sp>
        <p:nvSpPr>
          <p:cNvPr id="9" name="8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076706" y="365760"/>
            <a:ext cx="5623560" cy="1524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4" name="3 Marcador de pie de página"/>
          <p:cNvSpPr>
            <a:spLocks noGrp="1"/>
          </p:cNvSpPr>
          <p:nvPr>
            <p:ph type="ftr" sz="quarter" idx="11"/>
          </p:nvPr>
        </p:nvSpPr>
        <p:spPr/>
        <p:txBody>
          <a:bodyPr/>
          <a:lstStyle>
            <a:extLst/>
          </a:lstStyle>
          <a:p>
            <a:endParaRPr lang="es-MX" dirty="0"/>
          </a:p>
        </p:txBody>
      </p:sp>
      <p:sp>
        <p:nvSpPr>
          <p:cNvPr id="5" name="4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761238" y="0"/>
            <a:ext cx="6096762" cy="9144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3" name="2 Marcador de pie de página"/>
          <p:cNvSpPr>
            <a:spLocks noGrp="1"/>
          </p:cNvSpPr>
          <p:nvPr>
            <p:ph type="ftr" sz="quarter" idx="11"/>
          </p:nvPr>
        </p:nvSpPr>
        <p:spPr/>
        <p:txBody>
          <a:bodyPr/>
          <a:lstStyle>
            <a:extLst/>
          </a:lstStyle>
          <a:p>
            <a:endParaRPr lang="es-MX" dirty="0"/>
          </a:p>
        </p:txBody>
      </p:sp>
      <p:sp>
        <p:nvSpPr>
          <p:cNvPr id="4" name="3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
        <p:nvSpPr>
          <p:cNvPr id="6" name="5 Rectángulo"/>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342900" y="289037"/>
            <a:ext cx="2857500" cy="154940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42900" y="1875952"/>
            <a:ext cx="2857500" cy="931333"/>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 y="2844801"/>
            <a:ext cx="6115050" cy="5323417"/>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6" name="5 Marcador de pie de página"/>
          <p:cNvSpPr>
            <a:spLocks noGrp="1"/>
          </p:cNvSpPr>
          <p:nvPr>
            <p:ph type="ftr" sz="quarter" idx="11"/>
          </p:nvPr>
        </p:nvSpPr>
        <p:spPr/>
        <p:txBody>
          <a:bodyPr/>
          <a:lstStyle>
            <a:extLst/>
          </a:lstStyle>
          <a:p>
            <a:endParaRPr lang="es-MX" dirty="0"/>
          </a:p>
        </p:txBody>
      </p:sp>
      <p:sp>
        <p:nvSpPr>
          <p:cNvPr id="7" name="6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415172" y="1422400"/>
            <a:ext cx="2057400" cy="26416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68BB65DF-4995-44FC-B4AE-442F87B2BD94}" type="datetimeFigureOut">
              <a:rPr lang="es-MX" smtClean="0"/>
              <a:t>06/11/2017</a:t>
            </a:fld>
            <a:endParaRPr lang="es-MX" dirty="0"/>
          </a:p>
        </p:txBody>
      </p:sp>
      <p:sp>
        <p:nvSpPr>
          <p:cNvPr id="6" name="5 Marcador de pie de página"/>
          <p:cNvSpPr>
            <a:spLocks noGrp="1"/>
          </p:cNvSpPr>
          <p:nvPr>
            <p:ph type="ftr" sz="quarter" idx="11"/>
          </p:nvPr>
        </p:nvSpPr>
        <p:spPr/>
        <p:txBody>
          <a:bodyPr/>
          <a:lstStyle>
            <a:extLst/>
          </a:lstStyle>
          <a:p>
            <a:endParaRPr lang="es-MX" dirty="0"/>
          </a:p>
        </p:txBody>
      </p:sp>
      <p:sp>
        <p:nvSpPr>
          <p:cNvPr id="7" name="6 Marcador de número de diapositiva"/>
          <p:cNvSpPr>
            <a:spLocks noGrp="1"/>
          </p:cNvSpPr>
          <p:nvPr>
            <p:ph type="sldNum" sz="quarter" idx="12"/>
          </p:nvPr>
        </p:nvSpPr>
        <p:spPr/>
        <p:txBody>
          <a:bodyPr/>
          <a:lstStyle>
            <a:extLst/>
          </a:lstStyle>
          <a:p>
            <a:fld id="{5901F875-1D59-4B07-A539-BB64C1A8BAE8}" type="slidenum">
              <a:rPr lang="es-MX" smtClean="0"/>
              <a:t>‹Nº›</a:t>
            </a:fld>
            <a:endParaRPr lang="es-MX" dirty="0"/>
          </a:p>
        </p:txBody>
      </p:sp>
      <p:sp>
        <p:nvSpPr>
          <p:cNvPr id="8" name="7 Rectángulo"/>
          <p:cNvSpPr/>
          <p:nvPr/>
        </p:nvSpPr>
        <p:spPr>
          <a:xfrm>
            <a:off x="571500" y="1422400"/>
            <a:ext cx="3429000" cy="6096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Marcador de posición de imagen"/>
          <p:cNvSpPr>
            <a:spLocks noGrp="1"/>
          </p:cNvSpPr>
          <p:nvPr>
            <p:ph type="pic" idx="1"/>
          </p:nvPr>
        </p:nvSpPr>
        <p:spPr>
          <a:xfrm>
            <a:off x="628650" y="1524005"/>
            <a:ext cx="3314700" cy="468604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dirty="0" smtClean="0"/>
              <a:t>Haga clic en el icono para agregar una imagen</a:t>
            </a:r>
            <a:endParaRPr kumimoji="0" lang="en-US" dirty="0"/>
          </a:p>
        </p:txBody>
      </p:sp>
      <p:sp>
        <p:nvSpPr>
          <p:cNvPr id="9" name="8 Proceso"/>
          <p:cNvSpPr/>
          <p:nvPr/>
        </p:nvSpPr>
        <p:spPr>
          <a:xfrm rot="19468671">
            <a:off x="297544" y="1272455"/>
            <a:ext cx="514350"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Proceso"/>
          <p:cNvSpPr/>
          <p:nvPr/>
        </p:nvSpPr>
        <p:spPr>
          <a:xfrm rot="2103354" flipH="1">
            <a:off x="3752750" y="1249048"/>
            <a:ext cx="486918"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628650" y="6400800"/>
            <a:ext cx="3314700" cy="1016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611945" y="-1087896"/>
            <a:ext cx="1229165" cy="2185183"/>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Elipse"/>
          <p:cNvSpPr/>
          <p:nvPr/>
        </p:nvSpPr>
        <p:spPr>
          <a:xfrm>
            <a:off x="126613" y="28137"/>
            <a:ext cx="1276643" cy="2269588"/>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Anillo"/>
          <p:cNvSpPr/>
          <p:nvPr/>
        </p:nvSpPr>
        <p:spPr>
          <a:xfrm rot="2315675">
            <a:off x="137161" y="1406770"/>
            <a:ext cx="844288" cy="1470165"/>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759655" y="-72"/>
            <a:ext cx="6098345"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Marcador de título"/>
          <p:cNvSpPr>
            <a:spLocks noGrp="1"/>
          </p:cNvSpPr>
          <p:nvPr>
            <p:ph type="title"/>
          </p:nvPr>
        </p:nvSpPr>
        <p:spPr>
          <a:xfrm>
            <a:off x="1076706" y="366184"/>
            <a:ext cx="5623560" cy="1524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076706" y="1930400"/>
            <a:ext cx="5623560" cy="64008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2686050" y="8407400"/>
            <a:ext cx="1600200" cy="63500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8BB65DF-4995-44FC-B4AE-442F87B2BD94}" type="datetimeFigureOut">
              <a:rPr lang="es-MX" smtClean="0"/>
              <a:t>06/11/2017</a:t>
            </a:fld>
            <a:endParaRPr lang="es-MX" dirty="0"/>
          </a:p>
        </p:txBody>
      </p:sp>
      <p:sp>
        <p:nvSpPr>
          <p:cNvPr id="10" name="9 Marcador de pie de página"/>
          <p:cNvSpPr>
            <a:spLocks noGrp="1"/>
          </p:cNvSpPr>
          <p:nvPr>
            <p:ph type="ftr" sz="quarter" idx="3"/>
          </p:nvPr>
        </p:nvSpPr>
        <p:spPr>
          <a:xfrm>
            <a:off x="4286250" y="8407400"/>
            <a:ext cx="2171700" cy="63500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MX" dirty="0"/>
          </a:p>
        </p:txBody>
      </p:sp>
      <p:sp>
        <p:nvSpPr>
          <p:cNvPr id="22" name="21 Marcador de número de diapositiva"/>
          <p:cNvSpPr>
            <a:spLocks noGrp="1"/>
          </p:cNvSpPr>
          <p:nvPr>
            <p:ph type="sldNum" sz="quarter" idx="4"/>
          </p:nvPr>
        </p:nvSpPr>
        <p:spPr>
          <a:xfrm>
            <a:off x="6460236" y="8407400"/>
            <a:ext cx="342900" cy="63500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01F875-1D59-4B07-A539-BB64C1A8BAE8}" type="slidenum">
              <a:rPr lang="es-MX" smtClean="0"/>
              <a:t>‹Nº›</a:t>
            </a:fld>
            <a:endParaRPr lang="es-MX" dirty="0"/>
          </a:p>
        </p:txBody>
      </p:sp>
      <p:sp>
        <p:nvSpPr>
          <p:cNvPr id="15" name="14 Rectángulo"/>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3" name="1 Título"/>
          <p:cNvSpPr txBox="1">
            <a:spLocks/>
          </p:cNvSpPr>
          <p:nvPr userDrawn="1"/>
        </p:nvSpPr>
        <p:spPr>
          <a:xfrm>
            <a:off x="0" y="0"/>
            <a:ext cx="908720" cy="9144000"/>
          </a:xfrm>
          <a:prstGeom prst="rect">
            <a:avLst/>
          </a:prstGeom>
          <a:solidFill>
            <a:srgbClr val="00853F"/>
          </a:solidFill>
        </p:spPr>
        <p:txBody>
          <a:bodyPr vert="horz" lIns="91440" tIns="45720" rIns="91440" bIns="45720" rtlCol="0" anchor="ctr">
            <a:normAutofit/>
          </a:bodyPr>
          <a:lstStyle>
            <a:lvl1pPr algn="l" defTabSz="914400" rtl="0" eaLnBrk="1" latinLnBrk="0" hangingPunct="1">
              <a:spcBef>
                <a:spcPct val="0"/>
              </a:spcBef>
              <a:buNone/>
              <a:defRPr sz="2800" kern="1200">
                <a:solidFill>
                  <a:schemeClr val="tx1"/>
                </a:solidFill>
                <a:latin typeface="AngroEF-Bold"/>
                <a:ea typeface="+mj-ea"/>
                <a:cs typeface="+mj-cs"/>
              </a:defRPr>
            </a:lvl1pPr>
          </a:lstStyle>
          <a:p>
            <a:pPr algn="ctr"/>
            <a:endParaRPr lang="es-MX" sz="3200" dirty="0" smtClean="0">
              <a:solidFill>
                <a:schemeClr val="bg1"/>
              </a:solidFill>
              <a:latin typeface="AngroEF-Light" pitchFamily="34" charset="0"/>
              <a:cs typeface="Arial" charset="0"/>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378485" y="4606840"/>
            <a:ext cx="2994731" cy="1477328"/>
          </a:xfrm>
          <a:prstGeom prst="rect">
            <a:avLst/>
          </a:prstGeom>
          <a:noFill/>
        </p:spPr>
        <p:txBody>
          <a:bodyPr wrap="none" rtlCol="0">
            <a:spAutoFit/>
          </a:bodyPr>
          <a:lstStyle/>
          <a:p>
            <a:pPr algn="ctr"/>
            <a:r>
              <a:rPr lang="es-MX" sz="2400" b="1" dirty="0" smtClean="0">
                <a:solidFill>
                  <a:schemeClr val="tx1">
                    <a:lumMod val="65000"/>
                    <a:lumOff val="35000"/>
                  </a:schemeClr>
                </a:solidFill>
                <a:latin typeface="Arial Unicode MS" pitchFamily="34" charset="-128"/>
                <a:ea typeface="Arial Unicode MS" pitchFamily="34" charset="-128"/>
                <a:cs typeface="Arial Unicode MS" pitchFamily="34" charset="-128"/>
              </a:rPr>
              <a:t>Oficialía Mayor</a:t>
            </a:r>
          </a:p>
          <a:p>
            <a:pPr algn="ctr"/>
            <a:endParaRPr lang="es-MX" sz="2400" b="1" dirty="0">
              <a:solidFill>
                <a:schemeClr val="tx1">
                  <a:lumMod val="65000"/>
                  <a:lumOff val="35000"/>
                </a:schemeClr>
              </a:solidFill>
              <a:latin typeface="Arial Unicode MS" pitchFamily="34" charset="-128"/>
              <a:ea typeface="Arial Unicode MS" pitchFamily="34" charset="-128"/>
              <a:cs typeface="Arial Unicode MS" pitchFamily="34" charset="-128"/>
            </a:endParaRPr>
          </a:p>
          <a:p>
            <a:pPr algn="ctr"/>
            <a:r>
              <a:rPr lang="es-MX" sz="2400" b="1" dirty="0" smtClean="0">
                <a:solidFill>
                  <a:schemeClr val="tx1">
                    <a:lumMod val="65000"/>
                    <a:lumOff val="35000"/>
                  </a:schemeClr>
                </a:solidFill>
                <a:latin typeface="Arial Unicode MS" pitchFamily="34" charset="-128"/>
                <a:ea typeface="Arial Unicode MS" pitchFamily="34" charset="-128"/>
                <a:cs typeface="Arial Unicode MS" pitchFamily="34" charset="-128"/>
              </a:rPr>
              <a:t>Código de Conducta</a:t>
            </a:r>
          </a:p>
          <a:p>
            <a:endParaRPr lang="es-MX" dirty="0">
              <a:solidFill>
                <a:schemeClr val="tx1">
                  <a:lumMod val="65000"/>
                  <a:lumOff val="35000"/>
                </a:schemeClr>
              </a:solidFill>
            </a:endParaRPr>
          </a:p>
        </p:txBody>
      </p:sp>
      <p:sp>
        <p:nvSpPr>
          <p:cNvPr id="6" name="5 CuadroTexto"/>
          <p:cNvSpPr txBox="1"/>
          <p:nvPr/>
        </p:nvSpPr>
        <p:spPr>
          <a:xfrm>
            <a:off x="5370223" y="8676456"/>
            <a:ext cx="1114408" cy="276999"/>
          </a:xfrm>
          <a:prstGeom prst="rect">
            <a:avLst/>
          </a:prstGeom>
          <a:noFill/>
        </p:spPr>
        <p:txBody>
          <a:bodyPr wrap="none" rtlCol="0">
            <a:spAutoFit/>
          </a:bodyPr>
          <a:lstStyle/>
          <a:p>
            <a:pPr algn="ctr"/>
            <a:r>
              <a:rPr lang="es-MX" sz="1200" b="1" dirty="0" smtClean="0">
                <a:solidFill>
                  <a:schemeClr val="tx1">
                    <a:lumMod val="65000"/>
                    <a:lumOff val="35000"/>
                  </a:schemeClr>
                </a:solidFill>
                <a:latin typeface="Arial Unicode MS" pitchFamily="34" charset="-128"/>
                <a:ea typeface="Arial Unicode MS" pitchFamily="34" charset="-128"/>
                <a:cs typeface="Arial Unicode MS" pitchFamily="34" charset="-128"/>
              </a:rPr>
              <a:t>Octubre 2017</a:t>
            </a:r>
            <a:endParaRPr lang="es-MX" sz="1050" dirty="0">
              <a:solidFill>
                <a:schemeClr val="tx1">
                  <a:lumMod val="65000"/>
                  <a:lumOff val="35000"/>
                </a:schemeClr>
              </a:solidFill>
            </a:endParaRPr>
          </a:p>
        </p:txBody>
      </p:sp>
      <p:sp>
        <p:nvSpPr>
          <p:cNvPr id="7" name="6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8" name="7 Conector recto"/>
          <p:cNvCxnSpPr/>
          <p:nvPr/>
        </p:nvCxnSpPr>
        <p:spPr>
          <a:xfrm>
            <a:off x="1305344" y="8471465"/>
            <a:ext cx="522000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pic>
        <p:nvPicPr>
          <p:cNvPr id="9" name="8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24944" y="1979712"/>
            <a:ext cx="1752600" cy="1789176"/>
          </a:xfrm>
          <a:prstGeom prst="rect">
            <a:avLst/>
          </a:prstGeom>
        </p:spPr>
      </p:pic>
    </p:spTree>
    <p:extLst>
      <p:ext uri="{BB962C8B-B14F-4D97-AF65-F5344CB8AC3E}">
        <p14:creationId xmlns:p14="http://schemas.microsoft.com/office/powerpoint/2010/main" val="1273855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5" name="4 CuadroTexto"/>
          <p:cNvSpPr txBox="1"/>
          <p:nvPr/>
        </p:nvSpPr>
        <p:spPr>
          <a:xfrm>
            <a:off x="1052736" y="899592"/>
            <a:ext cx="5505360" cy="4616648"/>
          </a:xfrm>
          <a:prstGeom prst="rect">
            <a:avLst/>
          </a:prstGeom>
          <a:noFill/>
        </p:spPr>
        <p:txBody>
          <a:bodyPr wrap="square" rtlCol="0">
            <a:spAutoFit/>
          </a:bodyPr>
          <a:lstStyle/>
          <a:p>
            <a:pPr algn="just"/>
            <a:r>
              <a:rPr lang="es-MX" sz="1400" b="1" dirty="0" smtClean="0">
                <a:solidFill>
                  <a:schemeClr val="tx1">
                    <a:lumMod val="75000"/>
                    <a:lumOff val="25000"/>
                  </a:schemeClr>
                </a:solidFill>
                <a:latin typeface="Arial Unicode MS" pitchFamily="34" charset="-128"/>
                <a:ea typeface="Arial Unicode MS" pitchFamily="34" charset="-128"/>
                <a:cs typeface="Arial Unicode MS" pitchFamily="34" charset="-128"/>
              </a:rPr>
              <a:t>RELACIÓN CON LA SOCIEDAD</a:t>
            </a:r>
            <a:endParaRPr lang="es-MX" sz="1400" b="1"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Debo:</a:t>
            </a: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Desarrollar los instrumentos necesarios para atender y dar respuesta a las demandas sociales en el ámbito de nuestra competencia, a fin de transformar la manera de relacionarnos con la sociedad a la cual nos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debemos.</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Desarrollar la condición de gobierno abierto, comprendiendo  que la finalidad de la Administración Pública es servir a los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ciudadanos.</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Escuchar y dar respuesta a las demandas sociales, a fin de propiciar la confianza en las instituciones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gubernamentales.</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Desarrollar los espacios que se consideren convenientes para facilitar la cooperación y comunicación con la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ciudadanía.</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No debo: </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Adoptar actitudes de prepotencia, discriminación y favoritismo.</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Aceptar o solicitar privilegios que no correspondan, utilizando de manera inadecuada el servicio público.</a:t>
            </a:r>
          </a:p>
        </p:txBody>
      </p:sp>
      <p:sp>
        <p:nvSpPr>
          <p:cNvPr id="7" name="6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8" name="7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9" name="8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4209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5" name="4 CuadroTexto"/>
          <p:cNvSpPr txBox="1"/>
          <p:nvPr/>
        </p:nvSpPr>
        <p:spPr>
          <a:xfrm>
            <a:off x="1052736" y="899592"/>
            <a:ext cx="5505360" cy="6124754"/>
          </a:xfrm>
          <a:prstGeom prst="rect">
            <a:avLst/>
          </a:prstGeom>
          <a:noFill/>
        </p:spPr>
        <p:txBody>
          <a:bodyPr wrap="square" rtlCol="0">
            <a:spAutoFit/>
          </a:bodyPr>
          <a:lstStyle/>
          <a:p>
            <a:pPr algn="just"/>
            <a:r>
              <a:rPr lang="es-MX" sz="1400" b="1" dirty="0" smtClean="0">
                <a:solidFill>
                  <a:schemeClr val="tx1">
                    <a:lumMod val="75000"/>
                    <a:lumOff val="25000"/>
                  </a:schemeClr>
                </a:solidFill>
                <a:latin typeface="Arial Unicode MS" pitchFamily="34" charset="-128"/>
                <a:ea typeface="Arial Unicode MS" pitchFamily="34" charset="-128"/>
                <a:cs typeface="Arial Unicode MS" pitchFamily="34" charset="-128"/>
              </a:rPr>
              <a:t>DESARROLLO Y PROFESIONALISMO</a:t>
            </a:r>
            <a:endParaRPr lang="es-MX" sz="1400" b="1"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Debo:</a:t>
            </a: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Desarrollar la profesionalización, mediante el fortalecimiento de las habilidades, capacidades, aptitudes y actitudes del servidor público, participando en esquemas de capacitación.</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Compartir el conocimiento adquirido referente a capacitación especializada a los servidores públicos involucrados en temas específicos de conocimiento.</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Facilitar la participación del personal para los cursos de capacitación.</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Propiciar la implementación del Servicio Civil de Carrera orientado a contar con servidores públicos profesionales y comprometidos al servicio público.</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Tener disposición para implementar nuevos métodos de trabajo.</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Propiciar esquemas de crecimiento profesional y económico sustentado en esquemas de valoración del desempeño y actitud de servicio.</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No debo: </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Cancelar o interrumpir los cursos en los cuales se está formando al servidor público de la OFMA.</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Obstaculizar el crecimiento económico y profesional del personal.</a:t>
            </a:r>
          </a:p>
          <a:p>
            <a:pPr marL="285750" indent="-285750" algn="just">
              <a:buFont typeface="Arial" charset="0"/>
              <a:buChar char="•"/>
            </a:pP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p:txBody>
      </p:sp>
      <p:sp>
        <p:nvSpPr>
          <p:cNvPr id="7" name="6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8" name="7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9" name="8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4288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6" name="5 CuadroTexto"/>
          <p:cNvSpPr txBox="1"/>
          <p:nvPr/>
        </p:nvSpPr>
        <p:spPr>
          <a:xfrm>
            <a:off x="1052736" y="899592"/>
            <a:ext cx="5505360" cy="7848302"/>
          </a:xfrm>
          <a:prstGeom prst="rect">
            <a:avLst/>
          </a:prstGeom>
          <a:noFill/>
        </p:spPr>
        <p:txBody>
          <a:bodyPr wrap="square" rtlCol="0">
            <a:spAutoFit/>
          </a:bodyPr>
          <a:lstStyle/>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Se emite el presente Código a los 31 días del mes de octubre de 2017 y lo avalamos quienes firmamos a continuación:</a:t>
            </a: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C.P. Juan Francisco Larios Esparza </a:t>
            </a: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Oficial Mayor del Gobierno del Estado </a:t>
            </a:r>
          </a:p>
          <a:p>
            <a:pPr algn="ct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LAF. Virginia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Adriana Calzada Ortiz</a:t>
            </a: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Coordinadora General de Capital Humano</a:t>
            </a:r>
          </a:p>
          <a:p>
            <a:pPr algn="ct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Ing. David G. Zapata Leal </a:t>
            </a: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Coordinador General de Mejores Prácticas Gubernamentales</a:t>
            </a:r>
          </a:p>
          <a:p>
            <a:pPr algn="ct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Ing. Baltazar Ruíz García </a:t>
            </a: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Director General de Proyectos de TI </a:t>
            </a:r>
          </a:p>
          <a:p>
            <a:pPr algn="ct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Lic. Dan Vega Bonilla </a:t>
            </a: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Director General de Soporte a las TI </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Lic. Benjamín González Silvestre</a:t>
            </a: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Director General de Adquisiciones</a:t>
            </a:r>
          </a:p>
          <a:p>
            <a:pPr algn="ct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Lic. Pedro González Reyes </a:t>
            </a: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Director General Jurídico</a:t>
            </a:r>
          </a:p>
          <a:p>
            <a:pPr algn="ct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Lic. Rodolfo Esquivel Cañedo</a:t>
            </a: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Director General Administrativo y </a:t>
            </a:r>
          </a:p>
          <a:p>
            <a:pPr algn="ct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Comisionado Dirección General de Servicios Integrales </a:t>
            </a:r>
          </a:p>
        </p:txBody>
      </p:sp>
      <p:sp>
        <p:nvSpPr>
          <p:cNvPr id="8" name="7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9" name="8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10" name="9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61209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1258463" y="735831"/>
            <a:ext cx="1738489" cy="307777"/>
          </a:xfrm>
          <a:prstGeom prst="rect">
            <a:avLst/>
          </a:prstGeom>
          <a:noFill/>
        </p:spPr>
        <p:txBody>
          <a:bodyPr wrap="none" rtlCol="0">
            <a:spAutoFit/>
          </a:bodyPr>
          <a:lstStyle/>
          <a:p>
            <a:pPr algn="r"/>
            <a:r>
              <a:rPr lang="es-MX" sz="1400" b="1" dirty="0" smtClean="0">
                <a:solidFill>
                  <a:srgbClr val="006666"/>
                </a:solidFill>
              </a:rPr>
              <a:t>INTRODUCCIÓN</a:t>
            </a:r>
            <a:endParaRPr lang="es-MX" sz="1400" b="1" dirty="0">
              <a:solidFill>
                <a:srgbClr val="006666"/>
              </a:solidFill>
            </a:endParaRPr>
          </a:p>
        </p:txBody>
      </p:sp>
      <p:sp>
        <p:nvSpPr>
          <p:cNvPr id="8" name="7 CuadroTexto"/>
          <p:cNvSpPr txBox="1"/>
          <p:nvPr/>
        </p:nvSpPr>
        <p:spPr>
          <a:xfrm>
            <a:off x="1268760" y="1187624"/>
            <a:ext cx="5256584" cy="6340197"/>
          </a:xfrm>
          <a:prstGeom prst="rect">
            <a:avLst/>
          </a:prstGeom>
          <a:noFill/>
        </p:spPr>
        <p:txBody>
          <a:bodyPr wrap="square" rtlCol="0">
            <a:spAutoFit/>
          </a:bodyPr>
          <a:lstStyle/>
          <a:p>
            <a:pPr algn="just"/>
            <a:endParaRPr lang="es-ES" sz="1400" dirty="0" smtClean="0">
              <a:latin typeface="Arial Unicode MS" pitchFamily="34" charset="-128"/>
              <a:ea typeface="Arial Unicode MS" pitchFamily="34" charset="-128"/>
              <a:cs typeface="Arial Unicode MS" pitchFamily="34" charset="-128"/>
            </a:endParaRPr>
          </a:p>
          <a:p>
            <a:pPr algn="just"/>
            <a:r>
              <a:rPr lang="es-ES" sz="1400" dirty="0" smtClean="0">
                <a:latin typeface="Arial Unicode MS" pitchFamily="34" charset="-128"/>
                <a:ea typeface="Arial Unicode MS" pitchFamily="34" charset="-128"/>
                <a:cs typeface="Arial Unicode MS" pitchFamily="34" charset="-128"/>
              </a:rPr>
              <a:t>Con el objetivo de impulsar el desarrollo integral del Estado de Aguascalientes a través de una Administración pública cercana,  eficiente, honesta, transparente y de calidad, es de vital importancia conducirnos a través de lo más altos </a:t>
            </a:r>
            <a:r>
              <a:rPr lang="es-ES" sz="1400" dirty="0">
                <a:latin typeface="Arial Unicode MS" pitchFamily="34" charset="-128"/>
                <a:ea typeface="Arial Unicode MS" pitchFamily="34" charset="-128"/>
                <a:cs typeface="Arial Unicode MS" pitchFamily="34" charset="-128"/>
              </a:rPr>
              <a:t>principios éticos y de </a:t>
            </a:r>
            <a:r>
              <a:rPr lang="es-ES" sz="1400" dirty="0" smtClean="0">
                <a:latin typeface="Arial Unicode MS" pitchFamily="34" charset="-128"/>
                <a:ea typeface="Arial Unicode MS" pitchFamily="34" charset="-128"/>
                <a:cs typeface="Arial Unicode MS" pitchFamily="34" charset="-128"/>
              </a:rPr>
              <a:t>conducta que permitan transformar nuestro quehacer gubernamental, a través de normas institucionales </a:t>
            </a:r>
            <a:r>
              <a:rPr lang="es-ES" sz="1400" dirty="0">
                <a:latin typeface="Arial Unicode MS" pitchFamily="34" charset="-128"/>
                <a:ea typeface="Arial Unicode MS" pitchFamily="34" charset="-128"/>
                <a:cs typeface="Arial Unicode MS" pitchFamily="34" charset="-128"/>
              </a:rPr>
              <a:t>que regulen </a:t>
            </a:r>
            <a:r>
              <a:rPr lang="es-ES" sz="1400" dirty="0" smtClean="0">
                <a:latin typeface="Arial Unicode MS" pitchFamily="34" charset="-128"/>
                <a:ea typeface="Arial Unicode MS" pitchFamily="34" charset="-128"/>
                <a:cs typeface="Arial Unicode MS" pitchFamily="34" charset="-128"/>
              </a:rPr>
              <a:t>nuestra actuación</a:t>
            </a:r>
            <a:r>
              <a:rPr lang="es-ES" sz="1400" dirty="0">
                <a:latin typeface="Arial Unicode MS" pitchFamily="34" charset="-128"/>
                <a:ea typeface="Arial Unicode MS" pitchFamily="34" charset="-128"/>
                <a:cs typeface="Arial Unicode MS" pitchFamily="34" charset="-128"/>
              </a:rPr>
              <a:t> </a:t>
            </a:r>
            <a:r>
              <a:rPr lang="es-ES" sz="1400" dirty="0" smtClean="0">
                <a:latin typeface="Arial Unicode MS" pitchFamily="34" charset="-128"/>
                <a:ea typeface="Arial Unicode MS" pitchFamily="34" charset="-128"/>
                <a:cs typeface="Arial Unicode MS" pitchFamily="34" charset="-128"/>
              </a:rPr>
              <a:t>y sobre las cuales, habremos de conducirnos los servidores públicos que integramos Oficialía Mayor del Gobierno del Estado (OFMA). Es por ello que resulta </a:t>
            </a:r>
            <a:r>
              <a:rPr lang="es-ES" sz="1400" dirty="0">
                <a:latin typeface="Arial Unicode MS" pitchFamily="34" charset="-128"/>
                <a:ea typeface="Arial Unicode MS" pitchFamily="34" charset="-128"/>
                <a:cs typeface="Arial Unicode MS" pitchFamily="34" charset="-128"/>
              </a:rPr>
              <a:t>indispensable contar con los principios </a:t>
            </a:r>
            <a:r>
              <a:rPr lang="es-ES" sz="1400" dirty="0" smtClean="0">
                <a:latin typeface="Arial Unicode MS" pitchFamily="34" charset="-128"/>
                <a:ea typeface="Arial Unicode MS" pitchFamily="34" charset="-128"/>
                <a:cs typeface="Arial Unicode MS" pitchFamily="34" charset="-128"/>
              </a:rPr>
              <a:t>básicos, los cuales plasmaremos en nuestro Código de Conducta, orientado a dar cumplimiento a los </a:t>
            </a:r>
            <a:r>
              <a:rPr lang="es-ES" sz="1400" dirty="0">
                <a:latin typeface="Arial Unicode MS" pitchFamily="34" charset="-128"/>
                <a:ea typeface="Arial Unicode MS" pitchFamily="34" charset="-128"/>
                <a:cs typeface="Arial Unicode MS" pitchFamily="34" charset="-128"/>
              </a:rPr>
              <a:t>principios de legalidad, honradez, lealtad, imparcialidad y eficiencia, </a:t>
            </a:r>
            <a:r>
              <a:rPr lang="es-ES" sz="1400" dirty="0" smtClean="0">
                <a:latin typeface="Arial Unicode MS" pitchFamily="34" charset="-128"/>
                <a:ea typeface="Arial Unicode MS" pitchFamily="34" charset="-128"/>
                <a:cs typeface="Arial Unicode MS" pitchFamily="34" charset="-128"/>
              </a:rPr>
              <a:t>a fin de asegurar </a:t>
            </a:r>
            <a:r>
              <a:rPr lang="es-ES" sz="1400" dirty="0">
                <a:latin typeface="Arial Unicode MS" pitchFamily="34" charset="-128"/>
                <a:ea typeface="Arial Unicode MS" pitchFamily="34" charset="-128"/>
                <a:cs typeface="Arial Unicode MS" pitchFamily="34" charset="-128"/>
              </a:rPr>
              <a:t>la integridad y comportamiento ético </a:t>
            </a:r>
            <a:r>
              <a:rPr lang="es-ES" sz="1400" dirty="0" smtClean="0">
                <a:latin typeface="Arial Unicode MS" pitchFamily="34" charset="-128"/>
                <a:ea typeface="Arial Unicode MS" pitchFamily="34" charset="-128"/>
                <a:cs typeface="Arial Unicode MS" pitchFamily="34" charset="-128"/>
              </a:rPr>
              <a:t>en nuestro actuar gubernamental.</a:t>
            </a:r>
            <a:endParaRPr lang="es-ES" sz="1400" dirty="0">
              <a:latin typeface="Arial Unicode MS" pitchFamily="34" charset="-128"/>
              <a:ea typeface="Arial Unicode MS" pitchFamily="34" charset="-128"/>
              <a:cs typeface="Arial Unicode MS" pitchFamily="34" charset="-128"/>
            </a:endParaRPr>
          </a:p>
          <a:p>
            <a:pPr algn="just"/>
            <a:endParaRPr lang="es-MX" sz="1400" dirty="0" smtClean="0">
              <a:latin typeface="Arial Unicode MS" pitchFamily="34" charset="-128"/>
              <a:ea typeface="Arial Unicode MS" pitchFamily="34" charset="-128"/>
              <a:cs typeface="Arial Unicode MS" pitchFamily="34" charset="-128"/>
            </a:endParaRPr>
          </a:p>
          <a:p>
            <a:pPr algn="just"/>
            <a:endParaRPr lang="es-MX" sz="1400" dirty="0" smtClean="0">
              <a:latin typeface="Arial Unicode MS" pitchFamily="34" charset="-128"/>
              <a:ea typeface="Arial Unicode MS" pitchFamily="34" charset="-128"/>
              <a:cs typeface="Arial Unicode MS" pitchFamily="34" charset="-128"/>
            </a:endParaRPr>
          </a:p>
          <a:p>
            <a:pPr algn="just"/>
            <a:r>
              <a:rPr lang="es-MX" sz="1400" dirty="0" smtClean="0">
                <a:latin typeface="Arial Unicode MS" pitchFamily="34" charset="-128"/>
                <a:ea typeface="Arial Unicode MS" pitchFamily="34" charset="-128"/>
                <a:cs typeface="Arial Unicode MS" pitchFamily="34" charset="-128"/>
              </a:rPr>
              <a:t>Así mismo, estamos convencidos que la única forma de construir un gobierno eficiente, es través de una gestión pública transparente , misma que debe de ser sometida a la valoración de la sociedad, a fin de obtener </a:t>
            </a:r>
            <a:r>
              <a:rPr lang="es-MX" sz="1400" dirty="0">
                <a:latin typeface="Arial Unicode MS" pitchFamily="34" charset="-128"/>
                <a:ea typeface="Arial Unicode MS" pitchFamily="34" charset="-128"/>
                <a:cs typeface="Arial Unicode MS" pitchFamily="34" charset="-128"/>
              </a:rPr>
              <a:t>la confianza y credibilidad de la ciudadanía, al cumplir </a:t>
            </a:r>
            <a:r>
              <a:rPr lang="es-MX" sz="1400" dirty="0" smtClean="0">
                <a:latin typeface="Arial Unicode MS" pitchFamily="34" charset="-128"/>
                <a:ea typeface="Arial Unicode MS" pitchFamily="34" charset="-128"/>
                <a:cs typeface="Arial Unicode MS" pitchFamily="34" charset="-128"/>
              </a:rPr>
              <a:t>adecuadamente nuestras </a:t>
            </a:r>
            <a:r>
              <a:rPr lang="es-MX" sz="1400" dirty="0">
                <a:latin typeface="Arial Unicode MS" pitchFamily="34" charset="-128"/>
                <a:ea typeface="Arial Unicode MS" pitchFamily="34" charset="-128"/>
                <a:cs typeface="Arial Unicode MS" pitchFamily="34" charset="-128"/>
              </a:rPr>
              <a:t>funciones.</a:t>
            </a:r>
            <a:endParaRPr lang="es-MX" sz="1400" dirty="0">
              <a:solidFill>
                <a:srgbClr val="FF0000"/>
              </a:solidFill>
              <a:latin typeface="Arial Unicode MS" pitchFamily="34" charset="-128"/>
              <a:ea typeface="Arial Unicode MS" pitchFamily="34" charset="-128"/>
              <a:cs typeface="Arial Unicode MS" pitchFamily="34" charset="-128"/>
            </a:endParaRPr>
          </a:p>
          <a:p>
            <a:pPr algn="just"/>
            <a:endParaRPr lang="es-MX" sz="1400" dirty="0" smtClean="0">
              <a:latin typeface="Arial Unicode MS" pitchFamily="34" charset="-128"/>
              <a:ea typeface="Arial Unicode MS" pitchFamily="34" charset="-128"/>
              <a:cs typeface="Arial Unicode MS" pitchFamily="34" charset="-128"/>
            </a:endParaRPr>
          </a:p>
          <a:p>
            <a:pPr algn="just"/>
            <a:endParaRPr lang="es-MX" sz="1400" dirty="0">
              <a:latin typeface="Arial Unicode MS" pitchFamily="34" charset="-128"/>
              <a:ea typeface="Arial Unicode MS" pitchFamily="34" charset="-128"/>
              <a:cs typeface="Arial Unicode MS" pitchFamily="34" charset="-128"/>
            </a:endParaRPr>
          </a:p>
          <a:p>
            <a:pPr algn="just"/>
            <a:r>
              <a:rPr lang="es-MX" sz="1400" dirty="0" smtClean="0">
                <a:latin typeface="Arial Unicode MS" pitchFamily="34" charset="-128"/>
                <a:ea typeface="Arial Unicode MS" pitchFamily="34" charset="-128"/>
                <a:cs typeface="Arial Unicode MS" pitchFamily="34" charset="-128"/>
              </a:rPr>
              <a:t>Es por ello que en el Código de Conducta de la OFMA se </a:t>
            </a:r>
            <a:r>
              <a:rPr lang="es-MX" sz="1400" dirty="0">
                <a:latin typeface="Arial Unicode MS" pitchFamily="34" charset="-128"/>
                <a:ea typeface="Arial Unicode MS" pitchFamily="34" charset="-128"/>
                <a:cs typeface="Arial Unicode MS" pitchFamily="34" charset="-128"/>
              </a:rPr>
              <a:t>establecen las medidas concretas de actuación y acordes a nuestra razón de ser, a fin de alcanzar de manera eficiente y eficaz las metas y objetivos que se tengan </a:t>
            </a:r>
            <a:r>
              <a:rPr lang="es-MX" sz="1400" dirty="0" smtClean="0">
                <a:latin typeface="Arial Unicode MS" pitchFamily="34" charset="-128"/>
                <a:ea typeface="Arial Unicode MS" pitchFamily="34" charset="-128"/>
                <a:cs typeface="Arial Unicode MS" pitchFamily="34" charset="-128"/>
              </a:rPr>
              <a:t>establecidos.</a:t>
            </a:r>
          </a:p>
        </p:txBody>
      </p:sp>
      <p:sp>
        <p:nvSpPr>
          <p:cNvPr id="11" name="10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12" name="11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3" name="12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14" name="13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2128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052736" y="591815"/>
            <a:ext cx="1152430" cy="307777"/>
          </a:xfrm>
          <a:prstGeom prst="rect">
            <a:avLst/>
          </a:prstGeom>
          <a:noFill/>
        </p:spPr>
        <p:txBody>
          <a:bodyPr wrap="none" rtlCol="0">
            <a:spAutoFit/>
          </a:bodyPr>
          <a:lstStyle/>
          <a:p>
            <a:pPr algn="r"/>
            <a:r>
              <a:rPr lang="es-MX" sz="1400" b="1" dirty="0" smtClean="0">
                <a:solidFill>
                  <a:srgbClr val="006666"/>
                </a:solidFill>
              </a:rPr>
              <a:t>OBJETIVO:</a:t>
            </a:r>
            <a:endParaRPr lang="es-MX" sz="1400" b="1" dirty="0">
              <a:solidFill>
                <a:srgbClr val="006666"/>
              </a:solidFill>
            </a:endParaRPr>
          </a:p>
        </p:txBody>
      </p:sp>
      <p:sp>
        <p:nvSpPr>
          <p:cNvPr id="5" name="4 CuadroTexto"/>
          <p:cNvSpPr txBox="1"/>
          <p:nvPr/>
        </p:nvSpPr>
        <p:spPr>
          <a:xfrm>
            <a:off x="1052736" y="1025306"/>
            <a:ext cx="5505360" cy="6571030"/>
          </a:xfrm>
          <a:prstGeom prst="rect">
            <a:avLst/>
          </a:prstGeom>
          <a:noFill/>
        </p:spPr>
        <p:txBody>
          <a:bodyPr wrap="square" rtlCol="0">
            <a:spAutoFit/>
          </a:bodyPr>
          <a:lstStyle/>
          <a:p>
            <a:pPr algn="just"/>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El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Código </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de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Conducta de Oficialía Mayor del Gobierno del Estado  tiene objetivo guiar el actuar diario de quienes la integramos, orientado a dar cumplimiento a la Misión y Visión establecida, así como a los valores que se ha determinado para nuestra Dependencia </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b="1" dirty="0" smtClean="0">
                <a:solidFill>
                  <a:srgbClr val="006666"/>
                </a:solidFill>
              </a:rPr>
              <a:t>MISIÓN:</a:t>
            </a:r>
          </a:p>
          <a:p>
            <a:pPr algn="just"/>
            <a:endParaRPr lang="es-MX" sz="500" b="1" dirty="0">
              <a:solidFill>
                <a:srgbClr val="006666"/>
              </a:solidFill>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Ser </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el eje innovador en la optimización de los recursos humanos, materiales, tecnológicos y de servicios para impulsar la transformación de la Administración Pública Estatal coadyuvando al desarrollo integral de Aguascalientes </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b="1" dirty="0">
                <a:solidFill>
                  <a:srgbClr val="006666"/>
                </a:solidFill>
              </a:rPr>
              <a:t>VISIÓN</a:t>
            </a:r>
            <a:r>
              <a:rPr lang="es-MX" sz="1400" b="1" dirty="0" smtClean="0">
                <a:solidFill>
                  <a:srgbClr val="006666"/>
                </a:solidFill>
              </a:rPr>
              <a:t>:</a:t>
            </a:r>
          </a:p>
          <a:p>
            <a:pPr algn="just"/>
            <a:endParaRPr lang="es-MX" sz="500" b="1" dirty="0">
              <a:solidFill>
                <a:srgbClr val="006666"/>
              </a:solidFill>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Ser </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el eje impulsor de modernización e innovación del gobierno estatal con personal resolutivo y especializado en las áreas de capital humano, tecnologías, adquisiciones y servicios, homologando y transparentando procesos y recursos con la finalidad de mejorar la calidad de vida de los aguascalentenses. </a:t>
            </a:r>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b="1" dirty="0">
                <a:solidFill>
                  <a:srgbClr val="006666"/>
                </a:solidFill>
              </a:rPr>
              <a:t>VALORES:  </a:t>
            </a:r>
            <a:endParaRPr lang="es-MX" sz="1400" b="1" dirty="0" smtClean="0">
              <a:solidFill>
                <a:srgbClr val="006666"/>
              </a:solidFill>
            </a:endParaRPr>
          </a:p>
          <a:p>
            <a:pPr algn="just"/>
            <a:endParaRPr lang="es-MX" sz="500" b="1" dirty="0">
              <a:solidFill>
                <a:srgbClr val="006666"/>
              </a:solidFill>
            </a:endParaRPr>
          </a:p>
          <a:p>
            <a:pPr algn="just"/>
            <a:r>
              <a:rPr lang="es-MX" sz="1400" dirty="0" smtClean="0">
                <a:latin typeface="Arial Unicode MS" pitchFamily="34" charset="-128"/>
                <a:ea typeface="Arial Unicode MS" pitchFamily="34" charset="-128"/>
                <a:cs typeface="Arial Unicode MS" pitchFamily="34" charset="-128"/>
              </a:rPr>
              <a:t>En </a:t>
            </a:r>
            <a:r>
              <a:rPr lang="es-MX" sz="1400" dirty="0">
                <a:latin typeface="Arial Unicode MS" pitchFamily="34" charset="-128"/>
                <a:ea typeface="Arial Unicode MS" pitchFamily="34" charset="-128"/>
                <a:cs typeface="Arial Unicode MS" pitchFamily="34" charset="-128"/>
              </a:rPr>
              <a:t>nuestra secretaría estamos </a:t>
            </a:r>
            <a:r>
              <a:rPr lang="es-MX" sz="1400" b="1" dirty="0">
                <a:latin typeface="Arial Unicode MS" pitchFamily="34" charset="-128"/>
                <a:ea typeface="Arial Unicode MS" pitchFamily="34" charset="-128"/>
                <a:cs typeface="Arial Unicode MS" pitchFamily="34" charset="-128"/>
              </a:rPr>
              <a:t>comprometidos</a:t>
            </a:r>
            <a:r>
              <a:rPr lang="es-MX" sz="1400" dirty="0">
                <a:latin typeface="Arial Unicode MS" pitchFamily="34" charset="-128"/>
                <a:ea typeface="Arial Unicode MS" pitchFamily="34" charset="-128"/>
                <a:cs typeface="Arial Unicode MS" pitchFamily="34" charset="-128"/>
              </a:rPr>
              <a:t> a trabajar con </a:t>
            </a:r>
            <a:r>
              <a:rPr lang="es-MX" sz="1400" b="1" dirty="0">
                <a:latin typeface="Arial Unicode MS" pitchFamily="34" charset="-128"/>
                <a:ea typeface="Arial Unicode MS" pitchFamily="34" charset="-128"/>
                <a:cs typeface="Arial Unicode MS" pitchFamily="34" charset="-128"/>
              </a:rPr>
              <a:t>honestidad</a:t>
            </a:r>
            <a:r>
              <a:rPr lang="es-MX" sz="1400" dirty="0">
                <a:latin typeface="Arial Unicode MS" pitchFamily="34" charset="-128"/>
                <a:ea typeface="Arial Unicode MS" pitchFamily="34" charset="-128"/>
                <a:cs typeface="Arial Unicode MS" pitchFamily="34" charset="-128"/>
              </a:rPr>
              <a:t> para alcanzar la </a:t>
            </a:r>
            <a:r>
              <a:rPr lang="es-MX" sz="1400" b="1" dirty="0">
                <a:latin typeface="Arial Unicode MS" pitchFamily="34" charset="-128"/>
                <a:ea typeface="Arial Unicode MS" pitchFamily="34" charset="-128"/>
                <a:cs typeface="Arial Unicode MS" pitchFamily="34" charset="-128"/>
              </a:rPr>
              <a:t>transparencia</a:t>
            </a:r>
            <a:r>
              <a:rPr lang="es-MX" sz="1400" dirty="0">
                <a:latin typeface="Arial Unicode MS" pitchFamily="34" charset="-128"/>
                <a:ea typeface="Arial Unicode MS" pitchFamily="34" charset="-128"/>
                <a:cs typeface="Arial Unicode MS" pitchFamily="34" charset="-128"/>
              </a:rPr>
              <a:t> en cada uno de los procesos que tienden a lograr nuestros objetivos de manera </a:t>
            </a:r>
            <a:r>
              <a:rPr lang="es-MX" sz="1400" b="1" dirty="0">
                <a:latin typeface="Arial Unicode MS" pitchFamily="34" charset="-128"/>
                <a:ea typeface="Arial Unicode MS" pitchFamily="34" charset="-128"/>
                <a:cs typeface="Arial Unicode MS" pitchFamily="34" charset="-128"/>
              </a:rPr>
              <a:t>confiable</a:t>
            </a:r>
            <a:r>
              <a:rPr lang="es-MX" sz="1400" dirty="0">
                <a:latin typeface="Arial Unicode MS" pitchFamily="34" charset="-128"/>
                <a:ea typeface="Arial Unicode MS" pitchFamily="34" charset="-128"/>
                <a:cs typeface="Arial Unicode MS" pitchFamily="34" charset="-128"/>
              </a:rPr>
              <a:t>. </a:t>
            </a:r>
            <a:endParaRPr lang="es-MX" sz="1400" dirty="0" smtClean="0">
              <a:latin typeface="Arial Unicode MS" pitchFamily="34" charset="-128"/>
              <a:ea typeface="Arial Unicode MS" pitchFamily="34" charset="-128"/>
              <a:cs typeface="Arial Unicode MS" pitchFamily="34" charset="-128"/>
            </a:endParaRP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a:latin typeface="Arial Unicode MS" pitchFamily="34" charset="-128"/>
                <a:ea typeface="Arial Unicode MS" pitchFamily="34" charset="-128"/>
                <a:cs typeface="Arial Unicode MS" pitchFamily="34" charset="-128"/>
              </a:rPr>
              <a:t>Nuestro eje es la </a:t>
            </a:r>
            <a:r>
              <a:rPr lang="es-MX" sz="1400" b="1" dirty="0">
                <a:latin typeface="Arial Unicode MS" pitchFamily="34" charset="-128"/>
                <a:ea typeface="Arial Unicode MS" pitchFamily="34" charset="-128"/>
                <a:cs typeface="Arial Unicode MS" pitchFamily="34" charset="-128"/>
              </a:rPr>
              <a:t>unidad</a:t>
            </a:r>
            <a:r>
              <a:rPr lang="es-MX" sz="1400" dirty="0">
                <a:latin typeface="Arial Unicode MS" pitchFamily="34" charset="-128"/>
                <a:ea typeface="Arial Unicode MS" pitchFamily="34" charset="-128"/>
                <a:cs typeface="Arial Unicode MS" pitchFamily="34" charset="-128"/>
              </a:rPr>
              <a:t>, la </a:t>
            </a:r>
            <a:r>
              <a:rPr lang="es-MX" sz="1400" b="1" dirty="0">
                <a:latin typeface="Arial Unicode MS" pitchFamily="34" charset="-128"/>
                <a:ea typeface="Arial Unicode MS" pitchFamily="34" charset="-128"/>
                <a:cs typeface="Arial Unicode MS" pitchFamily="34" charset="-128"/>
              </a:rPr>
              <a:t>actitud positiva</a:t>
            </a:r>
            <a:r>
              <a:rPr lang="es-MX" sz="1400" dirty="0">
                <a:latin typeface="Arial Unicode MS" pitchFamily="34" charset="-128"/>
                <a:ea typeface="Arial Unicode MS" pitchFamily="34" charset="-128"/>
                <a:cs typeface="Arial Unicode MS" pitchFamily="34" charset="-128"/>
              </a:rPr>
              <a:t> y la </a:t>
            </a:r>
            <a:r>
              <a:rPr lang="es-MX" sz="1400" b="1" dirty="0">
                <a:latin typeface="Arial Unicode MS" pitchFamily="34" charset="-128"/>
                <a:ea typeface="Arial Unicode MS" pitchFamily="34" charset="-128"/>
                <a:cs typeface="Arial Unicode MS" pitchFamily="34" charset="-128"/>
              </a:rPr>
              <a:t>responsabilidad</a:t>
            </a:r>
            <a:r>
              <a:rPr lang="es-MX" sz="1400" dirty="0">
                <a:latin typeface="Arial Unicode MS" pitchFamily="34" charset="-128"/>
                <a:ea typeface="Arial Unicode MS" pitchFamily="34" charset="-128"/>
                <a:cs typeface="Arial Unicode MS" pitchFamily="34" charset="-128"/>
              </a:rPr>
              <a:t>, que nos lleva a cumplir con </a:t>
            </a:r>
            <a:r>
              <a:rPr lang="es-MX" sz="1400" b="1" dirty="0">
                <a:latin typeface="Arial Unicode MS" pitchFamily="34" charset="-128"/>
                <a:ea typeface="Arial Unicode MS" pitchFamily="34" charset="-128"/>
                <a:cs typeface="Arial Unicode MS" pitchFamily="34" charset="-128"/>
              </a:rPr>
              <a:t>lealtad</a:t>
            </a:r>
            <a:r>
              <a:rPr lang="es-MX" sz="1400" dirty="0">
                <a:latin typeface="Arial Unicode MS" pitchFamily="34" charset="-128"/>
                <a:ea typeface="Arial Unicode MS" pitchFamily="34" charset="-128"/>
                <a:cs typeface="Arial Unicode MS" pitchFamily="34" charset="-128"/>
              </a:rPr>
              <a:t> y </a:t>
            </a:r>
            <a:r>
              <a:rPr lang="es-MX" sz="1400" b="1" dirty="0">
                <a:latin typeface="Arial Unicode MS" pitchFamily="34" charset="-128"/>
                <a:ea typeface="Arial Unicode MS" pitchFamily="34" charset="-128"/>
                <a:cs typeface="Arial Unicode MS" pitchFamily="34" charset="-128"/>
              </a:rPr>
              <a:t>eficacia</a:t>
            </a:r>
            <a:r>
              <a:rPr lang="es-MX" sz="1400" dirty="0">
                <a:latin typeface="Arial Unicode MS" pitchFamily="34" charset="-128"/>
                <a:ea typeface="Arial Unicode MS" pitchFamily="34" charset="-128"/>
                <a:cs typeface="Arial Unicode MS" pitchFamily="34" charset="-128"/>
              </a:rPr>
              <a:t> nuestra misión en el servicio público.</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p:txBody>
      </p:sp>
      <p:sp>
        <p:nvSpPr>
          <p:cNvPr id="7" name="6 Rectángulo"/>
          <p:cNvSpPr/>
          <p:nvPr/>
        </p:nvSpPr>
        <p:spPr>
          <a:xfrm>
            <a:off x="1052736" y="7721768"/>
            <a:ext cx="5505360" cy="738664"/>
          </a:xfrm>
          <a:prstGeom prst="rect">
            <a:avLst/>
          </a:prstGeom>
        </p:spPr>
        <p:txBody>
          <a:bodyPr wrap="square">
            <a:spAutoFit/>
          </a:bodyPr>
          <a:lstStyle/>
          <a:p>
            <a:pPr algn="just"/>
            <a:r>
              <a:rPr lang="es-MX" sz="1400" dirty="0">
                <a:solidFill>
                  <a:schemeClr val="tx1">
                    <a:lumMod val="75000"/>
                    <a:lumOff val="25000"/>
                  </a:schemeClr>
                </a:solidFill>
                <a:latin typeface="Arial" pitchFamily="34" charset="0"/>
                <a:cs typeface="Arial" pitchFamily="34" charset="0"/>
              </a:rPr>
              <a:t>La aplicación del presente Código de Conducta es de observancia general para todos los servidores públicos que integramos la OFMA. </a:t>
            </a:r>
          </a:p>
        </p:txBody>
      </p:sp>
      <p:sp>
        <p:nvSpPr>
          <p:cNvPr id="8" name="7 CuadroTexto"/>
          <p:cNvSpPr txBox="1"/>
          <p:nvPr/>
        </p:nvSpPr>
        <p:spPr>
          <a:xfrm>
            <a:off x="1052736" y="7452320"/>
            <a:ext cx="1116011" cy="307777"/>
          </a:xfrm>
          <a:prstGeom prst="rect">
            <a:avLst/>
          </a:prstGeom>
          <a:noFill/>
        </p:spPr>
        <p:txBody>
          <a:bodyPr wrap="none" rtlCol="0">
            <a:spAutoFit/>
          </a:bodyPr>
          <a:lstStyle/>
          <a:p>
            <a:pPr algn="r"/>
            <a:r>
              <a:rPr lang="es-MX" sz="1400" b="1" dirty="0" smtClean="0">
                <a:solidFill>
                  <a:srgbClr val="006666"/>
                </a:solidFill>
              </a:rPr>
              <a:t>ALCANCE</a:t>
            </a:r>
            <a:endParaRPr lang="es-MX" sz="1400" b="1" dirty="0">
              <a:solidFill>
                <a:srgbClr val="006666"/>
              </a:solidFill>
            </a:endParaRPr>
          </a:p>
        </p:txBody>
      </p:sp>
      <p:sp>
        <p:nvSpPr>
          <p:cNvPr id="12" name="11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9" name="8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 name="9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13" name="12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7823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1052736" y="1008176"/>
            <a:ext cx="5505360" cy="7109639"/>
          </a:xfrm>
          <a:prstGeom prst="rect">
            <a:avLst/>
          </a:prstGeom>
        </p:spPr>
        <p:txBody>
          <a:bodyPr wrap="square">
            <a:spAutoFit/>
          </a:bodyPr>
          <a:lstStyle/>
          <a:p>
            <a:pPr algn="just"/>
            <a:r>
              <a:rPr lang="es-MX" sz="1400" dirty="0" smtClean="0">
                <a:solidFill>
                  <a:schemeClr val="tx1">
                    <a:lumMod val="75000"/>
                    <a:lumOff val="25000"/>
                  </a:schemeClr>
                </a:solidFill>
                <a:latin typeface="Arial" pitchFamily="34" charset="0"/>
                <a:cs typeface="Arial" pitchFamily="34" charset="0"/>
              </a:rPr>
              <a:t>Dentro del servicio público, es de suma importancia observar y dar cumplimiento a los valores establecidos en el Código de Ética de la Administración Pública del Estado de Aguascalientes, los cuales tiene como finalidad guiar el actuar gubernamental, mismos que debemos de asumir con responsabilidad desde el momento que tomamos posesión del cargo, siendo estos los siguientes:</a:t>
            </a:r>
          </a:p>
          <a:p>
            <a:pPr algn="just"/>
            <a:endParaRPr lang="es-MX" sz="1400" dirty="0">
              <a:solidFill>
                <a:schemeClr val="tx1">
                  <a:lumMod val="75000"/>
                  <a:lumOff val="25000"/>
                </a:schemeClr>
              </a:solidFill>
              <a:latin typeface="Arial" pitchFamily="34" charset="0"/>
              <a:cs typeface="Arial" pitchFamily="34" charset="0"/>
            </a:endParaRP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Justicia Social </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Integridad</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Honradez </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Imparcialidad</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Justicia</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Transparencia </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Rendición de Cuentas </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Entorno Cultural y Ecológico</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Generosidad </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Igualdad </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Respeto y</a:t>
            </a:r>
          </a:p>
          <a:p>
            <a:pPr marL="715963" indent="-350838" algn="just">
              <a:buFont typeface="Arial" charset="0"/>
              <a:buChar char="•"/>
              <a:tabLst>
                <a:tab pos="715963" algn="l"/>
              </a:tabLst>
            </a:pPr>
            <a:r>
              <a:rPr lang="es-MX" sz="1400" dirty="0" smtClean="0">
                <a:solidFill>
                  <a:schemeClr val="tx1">
                    <a:lumMod val="75000"/>
                    <a:lumOff val="25000"/>
                  </a:schemeClr>
                </a:solidFill>
                <a:latin typeface="Arial" pitchFamily="34" charset="0"/>
                <a:cs typeface="Arial" pitchFamily="34" charset="0"/>
              </a:rPr>
              <a:t>Liderazgo</a:t>
            </a:r>
          </a:p>
          <a:p>
            <a:pPr marL="285750" indent="-285750" algn="just">
              <a:buFont typeface="Arial" charset="0"/>
              <a:buChar char="•"/>
            </a:pPr>
            <a:endParaRPr lang="es-MX" sz="1400" dirty="0">
              <a:solidFill>
                <a:schemeClr val="tx1">
                  <a:lumMod val="75000"/>
                  <a:lumOff val="25000"/>
                </a:schemeClr>
              </a:solidFill>
              <a:latin typeface="Arial" pitchFamily="34" charset="0"/>
              <a:cs typeface="Arial" pitchFamily="34" charset="0"/>
            </a:endParaRPr>
          </a:p>
          <a:p>
            <a:pPr algn="just"/>
            <a:r>
              <a:rPr lang="es-MX" sz="1400" b="1" dirty="0">
                <a:solidFill>
                  <a:srgbClr val="006666"/>
                </a:solidFill>
              </a:rPr>
              <a:t>PRINCIPIOS DE ACTUACIÓN</a:t>
            </a:r>
            <a:r>
              <a:rPr lang="es-MX" sz="1400" b="1" dirty="0" smtClean="0">
                <a:solidFill>
                  <a:srgbClr val="006666"/>
                </a:solidFill>
              </a:rPr>
              <a:t>:</a:t>
            </a:r>
          </a:p>
          <a:p>
            <a:pPr algn="just"/>
            <a:endParaRPr lang="es-MX" sz="1400" b="1" dirty="0">
              <a:solidFill>
                <a:srgbClr val="006666"/>
              </a:solidFill>
            </a:endParaRPr>
          </a:p>
          <a:p>
            <a:pPr algn="just"/>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Bajo este esquema, la actuación de los servidores públicos de la OFMA, se encuentra enfocada a dar cumplimiento a los siguientes principios:</a:t>
            </a:r>
          </a:p>
          <a:p>
            <a:pPr algn="just"/>
            <a:endParaRPr lang="es-MX" sz="8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715963" indent="-350838" algn="just">
              <a:buFont typeface="Arial" charset="0"/>
              <a:buChar char="•"/>
              <a:tabLst>
                <a:tab pos="715963" algn="l"/>
              </a:tabLst>
            </a:pPr>
            <a:r>
              <a:rPr lang="es-MX" sz="1400" dirty="0">
                <a:solidFill>
                  <a:schemeClr val="tx1">
                    <a:lumMod val="75000"/>
                    <a:lumOff val="25000"/>
                  </a:schemeClr>
                </a:solidFill>
                <a:latin typeface="Arial" pitchFamily="34" charset="0"/>
                <a:cs typeface="Arial" pitchFamily="34" charset="0"/>
              </a:rPr>
              <a:t>Apego a Normatividad</a:t>
            </a:r>
          </a:p>
          <a:p>
            <a:pPr marL="715963" indent="-350838" algn="just">
              <a:buFont typeface="Arial" charset="0"/>
              <a:buChar char="•"/>
              <a:tabLst>
                <a:tab pos="715963" algn="l"/>
              </a:tabLst>
            </a:pPr>
            <a:r>
              <a:rPr lang="es-MX" sz="1400" dirty="0">
                <a:solidFill>
                  <a:schemeClr val="tx1">
                    <a:lumMod val="75000"/>
                    <a:lumOff val="25000"/>
                  </a:schemeClr>
                </a:solidFill>
                <a:latin typeface="Arial" pitchFamily="34" charset="0"/>
                <a:cs typeface="Arial" pitchFamily="34" charset="0"/>
              </a:rPr>
              <a:t>Compromiso en el Servicio Público </a:t>
            </a:r>
          </a:p>
          <a:p>
            <a:pPr marL="715963" indent="-350838" algn="just">
              <a:buFont typeface="Arial" charset="0"/>
              <a:buChar char="•"/>
              <a:tabLst>
                <a:tab pos="715963" algn="l"/>
              </a:tabLst>
            </a:pPr>
            <a:r>
              <a:rPr lang="es-MX" sz="1400" dirty="0">
                <a:solidFill>
                  <a:schemeClr val="tx1">
                    <a:lumMod val="75000"/>
                    <a:lumOff val="25000"/>
                  </a:schemeClr>
                </a:solidFill>
                <a:latin typeface="Arial" pitchFamily="34" charset="0"/>
                <a:cs typeface="Arial" pitchFamily="34" charset="0"/>
              </a:rPr>
              <a:t>Uso eficiente de Recursos</a:t>
            </a:r>
          </a:p>
          <a:p>
            <a:pPr marL="715963" indent="-350838" algn="just">
              <a:buFont typeface="Arial" charset="0"/>
              <a:buChar char="•"/>
              <a:tabLst>
                <a:tab pos="715963" algn="l"/>
              </a:tabLst>
            </a:pPr>
            <a:r>
              <a:rPr lang="es-MX" sz="1400" dirty="0">
                <a:solidFill>
                  <a:schemeClr val="tx1">
                    <a:lumMod val="75000"/>
                    <a:lumOff val="25000"/>
                  </a:schemeClr>
                </a:solidFill>
                <a:latin typeface="Arial" pitchFamily="34" charset="0"/>
                <a:cs typeface="Arial" pitchFamily="34" charset="0"/>
              </a:rPr>
              <a:t>Transparencia y Rendición de Cuentas</a:t>
            </a:r>
          </a:p>
          <a:p>
            <a:pPr marL="715963" indent="-350838" algn="just">
              <a:buFont typeface="Arial" charset="0"/>
              <a:buChar char="•"/>
              <a:tabLst>
                <a:tab pos="715963" algn="l"/>
              </a:tabLst>
            </a:pPr>
            <a:r>
              <a:rPr lang="es-MX" sz="1400" dirty="0">
                <a:solidFill>
                  <a:schemeClr val="tx1">
                    <a:lumMod val="75000"/>
                    <a:lumOff val="25000"/>
                  </a:schemeClr>
                </a:solidFill>
                <a:latin typeface="Arial" pitchFamily="34" charset="0"/>
                <a:cs typeface="Arial" pitchFamily="34" charset="0"/>
              </a:rPr>
              <a:t>Relación Interinstitucional</a:t>
            </a:r>
          </a:p>
          <a:p>
            <a:pPr marL="715963" indent="-350838" algn="just">
              <a:buFont typeface="Arial" charset="0"/>
              <a:buChar char="•"/>
              <a:tabLst>
                <a:tab pos="715963" algn="l"/>
              </a:tabLst>
            </a:pPr>
            <a:r>
              <a:rPr lang="es-MX" sz="1400" dirty="0">
                <a:solidFill>
                  <a:schemeClr val="tx1">
                    <a:lumMod val="75000"/>
                    <a:lumOff val="25000"/>
                  </a:schemeClr>
                </a:solidFill>
                <a:latin typeface="Arial" pitchFamily="34" charset="0"/>
                <a:cs typeface="Arial" pitchFamily="34" charset="0"/>
              </a:rPr>
              <a:t>Relación con la Sociedad</a:t>
            </a:r>
          </a:p>
          <a:p>
            <a:pPr marL="715963" indent="-350838" algn="just">
              <a:buFont typeface="Arial" charset="0"/>
              <a:buChar char="•"/>
              <a:tabLst>
                <a:tab pos="715963" algn="l"/>
              </a:tabLst>
            </a:pPr>
            <a:r>
              <a:rPr lang="es-MX" sz="1400" dirty="0">
                <a:solidFill>
                  <a:schemeClr val="tx1">
                    <a:lumMod val="75000"/>
                    <a:lumOff val="25000"/>
                  </a:schemeClr>
                </a:solidFill>
                <a:latin typeface="Arial" pitchFamily="34" charset="0"/>
                <a:cs typeface="Arial" pitchFamily="34" charset="0"/>
              </a:rPr>
              <a:t>Desarrollo y Profesionalismo del Servidor </a:t>
            </a:r>
            <a:r>
              <a:rPr lang="es-MX" sz="1400" dirty="0" smtClean="0">
                <a:solidFill>
                  <a:schemeClr val="tx1">
                    <a:lumMod val="75000"/>
                    <a:lumOff val="25000"/>
                  </a:schemeClr>
                </a:solidFill>
                <a:latin typeface="Arial" pitchFamily="34" charset="0"/>
                <a:cs typeface="Arial" pitchFamily="34" charset="0"/>
              </a:rPr>
              <a:t>Público</a:t>
            </a:r>
            <a:endParaRPr lang="es-MX" sz="1400" dirty="0">
              <a:solidFill>
                <a:schemeClr val="tx1">
                  <a:lumMod val="75000"/>
                  <a:lumOff val="25000"/>
                </a:schemeClr>
              </a:solidFill>
              <a:latin typeface="Arial" pitchFamily="34" charset="0"/>
              <a:cs typeface="Arial" pitchFamily="34" charset="0"/>
            </a:endParaRPr>
          </a:p>
        </p:txBody>
      </p:sp>
      <p:sp>
        <p:nvSpPr>
          <p:cNvPr id="12" name="11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9" name="8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 name="9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13" name="12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0027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1052736" y="731465"/>
            <a:ext cx="5505360" cy="5740033"/>
          </a:xfrm>
          <a:prstGeom prst="rect">
            <a:avLst/>
          </a:prstGeom>
          <a:noFill/>
        </p:spPr>
        <p:txBody>
          <a:bodyPr wrap="square" rtlCol="0">
            <a:spAutoFit/>
          </a:bodyPr>
          <a:lstStyle/>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b="1" dirty="0" smtClean="0">
                <a:solidFill>
                  <a:schemeClr val="tx1">
                    <a:lumMod val="75000"/>
                    <a:lumOff val="25000"/>
                  </a:schemeClr>
                </a:solidFill>
                <a:latin typeface="Arial Unicode MS" pitchFamily="34" charset="-128"/>
                <a:ea typeface="Arial Unicode MS" pitchFamily="34" charset="-128"/>
                <a:cs typeface="Arial Unicode MS" pitchFamily="34" charset="-128"/>
              </a:rPr>
              <a:t>APEGO </a:t>
            </a:r>
            <a:r>
              <a:rPr lang="es-MX" sz="1400" b="1" dirty="0">
                <a:solidFill>
                  <a:schemeClr val="tx1">
                    <a:lumMod val="75000"/>
                    <a:lumOff val="25000"/>
                  </a:schemeClr>
                </a:solidFill>
                <a:latin typeface="Arial Unicode MS" pitchFamily="34" charset="-128"/>
                <a:ea typeface="Arial Unicode MS" pitchFamily="34" charset="-128"/>
                <a:cs typeface="Arial Unicode MS" pitchFamily="34" charset="-128"/>
              </a:rPr>
              <a:t>A NORMATIVIDAD</a:t>
            </a:r>
          </a:p>
          <a:p>
            <a:pPr algn="just"/>
            <a:endParaRPr lang="es-MX" sz="8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Debo:</a:t>
            </a:r>
          </a:p>
          <a:p>
            <a:pPr algn="just"/>
            <a:endParaRPr lang="es-MX" sz="9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Conocer y actuar en apego a las leyes y normas que regulan el cargo, puesto o comisión que ocupo en OFMA.</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Comunicar a las instancias competente de situaciones, conductas o normas observadas que sean contrarias a la normatividad.</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Promover el conocimiento y cumplimiento de la normatividad aplicable, entre los compañeros de trabajo.</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Respetar los derechos civiles y constitucionales de las personas.</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Actuar con honestidad y no utilizar el lugar de trabajo para  beneficio personal.</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Conocer y ejercer mis derechos y obligaciones </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a</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 fin de cumplir de manera cabal mi función en el servicio público.</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Abstenerme de divulgar información de cualquier índole propiedad de Gobierno del Estado de Aguascalientes en contravención a la normatividad aplicable.</a:t>
            </a: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No debo: </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Incumplir las disposiciones legales y normativas.</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Propiciar acciones discrecionales que afecten el desempeño de la OFMA.</a:t>
            </a:r>
          </a:p>
        </p:txBody>
      </p:sp>
      <p:sp>
        <p:nvSpPr>
          <p:cNvPr id="10" name="9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7" name="6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8" name="7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11" name="10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4985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1052736" y="899592"/>
            <a:ext cx="5505360" cy="5478423"/>
          </a:xfrm>
          <a:prstGeom prst="rect">
            <a:avLst/>
          </a:prstGeom>
          <a:noFill/>
        </p:spPr>
        <p:txBody>
          <a:bodyPr wrap="square" rtlCol="0">
            <a:spAutoFit/>
          </a:bodyPr>
          <a:lstStyle/>
          <a:p>
            <a:pPr algn="just"/>
            <a:r>
              <a:rPr lang="es-MX" sz="1400" b="1" dirty="0" smtClean="0">
                <a:solidFill>
                  <a:schemeClr val="tx1">
                    <a:lumMod val="75000"/>
                    <a:lumOff val="25000"/>
                  </a:schemeClr>
                </a:solidFill>
                <a:latin typeface="Arial Unicode MS" pitchFamily="34" charset="-128"/>
                <a:ea typeface="Arial Unicode MS" pitchFamily="34" charset="-128"/>
                <a:cs typeface="Arial Unicode MS" pitchFamily="34" charset="-128"/>
              </a:rPr>
              <a:t>COMPROMISO EN EL SERVICIO PÚBLICO</a:t>
            </a:r>
            <a:endParaRPr lang="es-MX" sz="1400" b="1"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Debo:</a:t>
            </a: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Comprometerme con la misión, visión, metas y objetivos de OFMA.</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Atender con eficiencia y cortesía a la ciudadanía y a nuestros usuarios en sus requerimientos, trámites, servicios y requerimientos de información.</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Servir y atender las necesidades de los ciudadanos, poniendo a su disposición nuestra capacidad y actitud de servicio, siendo esta nuestra esencia como servidores públicos.</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Colaborar y ser un facilitador de manera permanente con los servidores públicos que conforman la OFMA, a fin de dar cumplimiento a las metas y objetivos establecidos.</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No debo: </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Aplicar el ejercicio de atribuciones y facultades del puesto para aplicarlos en beneficio propio, favorecer o ayudar a otras personas.</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Quebrantar el principio de igualdad.</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Aceptar o solicitar privilegios en bienes, servicios, o de cualquier otro índole, aprovechando mi función pública.</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Utilizar la imagen de la OFMA en forma indebida.</a:t>
            </a:r>
          </a:p>
        </p:txBody>
      </p:sp>
      <p:sp>
        <p:nvSpPr>
          <p:cNvPr id="9" name="8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6" name="5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7" name="6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10" name="9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00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1052736" y="899592"/>
            <a:ext cx="5505360" cy="6555641"/>
          </a:xfrm>
          <a:prstGeom prst="rect">
            <a:avLst/>
          </a:prstGeom>
          <a:noFill/>
        </p:spPr>
        <p:txBody>
          <a:bodyPr wrap="square" rtlCol="0">
            <a:spAutoFit/>
          </a:bodyPr>
          <a:lstStyle/>
          <a:p>
            <a:pPr algn="just"/>
            <a:r>
              <a:rPr lang="es-MX" sz="1400" b="1" dirty="0" smtClean="0">
                <a:solidFill>
                  <a:schemeClr val="tx1">
                    <a:lumMod val="75000"/>
                    <a:lumOff val="25000"/>
                  </a:schemeClr>
                </a:solidFill>
                <a:latin typeface="Arial Unicode MS" pitchFamily="34" charset="-128"/>
                <a:ea typeface="Arial Unicode MS" pitchFamily="34" charset="-128"/>
                <a:cs typeface="Arial Unicode MS" pitchFamily="34" charset="-128"/>
              </a:rPr>
              <a:t>USO DE RECURSOS</a:t>
            </a:r>
            <a:endParaRPr lang="es-MX" sz="1400" b="1"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Debo:</a:t>
            </a: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Actuar bajo los criterios de austeridad, sencillez y uso apropiado de los recursos asignados.</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Utilizar el uso de los recursos para el logro de las metas y objetivos establecidos tanto en el área como en la OFMA.</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Implementar y contribuir a los programas que permitan hacer un uso eficiente de los recursos.</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Mantener en óptimas condiciones los bienes asignados para el desarrollo de mis funciones.</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Identificar oportunidades de reducción de gasto en las </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Dependencias de Gobierno.</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Utilizar en forma racional los servicios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 energía eléctrica, comunicación, impresión, agua, fotocopiado, transporte, así como cualquier otro servicio y/o recurso al que tenga acceso.</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No debo: </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Hacer uso de los recursos para fines distintos a los establecidos.</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Utilizar los bienes, recursos e instalaciones de la OFMA para beneficio propio, de algún partido político, asociación civil o alguna persona física o moral, en contravención de las disposiciones legales aplicables.</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Distraerme de mis funciones en asuntos personales o pláticas excesivas, lo cual contribuye a pérdida de tiempo el cual es un recurso no renovable e irrecuperable.</a:t>
            </a:r>
          </a:p>
        </p:txBody>
      </p:sp>
      <p:sp>
        <p:nvSpPr>
          <p:cNvPr id="9" name="8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6" name="5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7" name="6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10" name="9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47586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5" name="4 CuadroTexto"/>
          <p:cNvSpPr txBox="1"/>
          <p:nvPr/>
        </p:nvSpPr>
        <p:spPr>
          <a:xfrm>
            <a:off x="1052736" y="899592"/>
            <a:ext cx="5505360" cy="7848302"/>
          </a:xfrm>
          <a:prstGeom prst="rect">
            <a:avLst/>
          </a:prstGeom>
          <a:noFill/>
        </p:spPr>
        <p:txBody>
          <a:bodyPr wrap="square" rtlCol="0">
            <a:spAutoFit/>
          </a:bodyPr>
          <a:lstStyle/>
          <a:p>
            <a:pPr algn="just"/>
            <a:r>
              <a:rPr lang="es-MX" sz="1400" b="1" dirty="0" smtClean="0">
                <a:solidFill>
                  <a:schemeClr val="tx1">
                    <a:lumMod val="75000"/>
                    <a:lumOff val="25000"/>
                  </a:schemeClr>
                </a:solidFill>
                <a:latin typeface="Arial Unicode MS" pitchFamily="34" charset="-128"/>
                <a:ea typeface="Arial Unicode MS" pitchFamily="34" charset="-128"/>
                <a:cs typeface="Arial Unicode MS" pitchFamily="34" charset="-128"/>
              </a:rPr>
              <a:t>TRANSPARENCIA Y RENDICIÓN DE CUENTAS</a:t>
            </a:r>
            <a:endParaRPr lang="es-MX" sz="1400" b="1"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Debo:</a:t>
            </a: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Promover y garantizar la transparencia y rendición de cuentas, el acceso a la información, así como salvaguardar y proteger los datos personales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conforme a las disposiciones aplicables.</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Desarrollar las disposiciones legales y los procedimientos que nos permitan regular de manera adecuada la organización y conservación de la información.</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Organizar, resguardar, clasificar y conservar la información, expedientes y documentos que se generen, obtengan o resguarden en la OFMA.</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Utilizar responsablemente y con rectitud la información de la OFMA a la que tengo acceso.</a:t>
            </a:r>
          </a:p>
          <a:p>
            <a:pPr marL="285750" lvl="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Llevar </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a cabo acciones que fomenten la transparencia, combate a la corrupción y aprovechamiento de tecnologías para facilitar el acercamiento con la sociedad, fomentando además su participación para lograr objetivos de manera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conjunta</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Garantizar que la información pública generada en la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Dependencia, sea clara, </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veraz, oportuna y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confiable.</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Promover que el acceso a la información pública es un derecho que genera beneficio, puesto que fortalece la confianza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ciudadana.</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Respetar la confidencialidad de la información que se encuentra en la Dependencia y a mi alcance.</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No debo: </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Difundir información sin la autorización correspondiente.</a:t>
            </a:r>
          </a:p>
          <a:p>
            <a:pPr marL="285750" indent="-285750" algn="just">
              <a:buFont typeface="Arial" charset="0"/>
              <a:buChar char="•"/>
            </a:pP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Realizar acciones que impidan la presentación de quejas o comentarios de parte de la ciudadanía o usuarios de nuestros servicios.</a:t>
            </a: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Obstaculizar o negar sin sustento legal el acceso a la información de carácter público, previa solicitud formal.</a:t>
            </a:r>
          </a:p>
        </p:txBody>
      </p:sp>
      <p:sp>
        <p:nvSpPr>
          <p:cNvPr id="7" name="6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8" name="7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9" name="8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13736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175821" y="8748464"/>
            <a:ext cx="4421531" cy="307777"/>
          </a:xfrm>
          <a:prstGeom prst="rect">
            <a:avLst/>
          </a:prstGeom>
          <a:noFill/>
        </p:spPr>
        <p:txBody>
          <a:bodyPr wrap="none" rtlCol="0">
            <a:spAutoFit/>
          </a:bodyPr>
          <a:lstStyle/>
          <a:p>
            <a:pPr algn="r"/>
            <a:r>
              <a:rPr lang="es-MX" sz="1400" dirty="0" smtClean="0">
                <a:solidFill>
                  <a:schemeClr val="bg1">
                    <a:lumMod val="50000"/>
                  </a:schemeClr>
                </a:solidFill>
              </a:rPr>
              <a:t>Oficialía Mayor del Gobierno del Estado de Aguascalientes</a:t>
            </a:r>
            <a:endParaRPr lang="es-MX" sz="1400" dirty="0">
              <a:solidFill>
                <a:schemeClr val="bg1">
                  <a:lumMod val="50000"/>
                </a:schemeClr>
              </a:solidFill>
            </a:endParaRPr>
          </a:p>
        </p:txBody>
      </p:sp>
      <p:sp>
        <p:nvSpPr>
          <p:cNvPr id="5" name="4 CuadroTexto"/>
          <p:cNvSpPr txBox="1"/>
          <p:nvPr/>
        </p:nvSpPr>
        <p:spPr>
          <a:xfrm>
            <a:off x="1052736" y="899592"/>
            <a:ext cx="5505360" cy="4616648"/>
          </a:xfrm>
          <a:prstGeom prst="rect">
            <a:avLst/>
          </a:prstGeom>
          <a:noFill/>
        </p:spPr>
        <p:txBody>
          <a:bodyPr wrap="square" rtlCol="0">
            <a:spAutoFit/>
          </a:bodyPr>
          <a:lstStyle/>
          <a:p>
            <a:pPr algn="just"/>
            <a:r>
              <a:rPr lang="es-MX" sz="1400" b="1" dirty="0" smtClean="0">
                <a:solidFill>
                  <a:schemeClr val="tx1">
                    <a:lumMod val="75000"/>
                    <a:lumOff val="25000"/>
                  </a:schemeClr>
                </a:solidFill>
                <a:latin typeface="Arial Unicode MS" pitchFamily="34" charset="-128"/>
                <a:ea typeface="Arial Unicode MS" pitchFamily="34" charset="-128"/>
                <a:cs typeface="Arial Unicode MS" pitchFamily="34" charset="-128"/>
              </a:rPr>
              <a:t>RELACIÓN INSTERINSTITUCIONAL</a:t>
            </a:r>
            <a:endParaRPr lang="es-MX" sz="1400" b="1"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Debo:</a:t>
            </a:r>
          </a:p>
          <a:p>
            <a:pPr algn="just"/>
            <a:endPar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Liderar los procesos y estrategias que fortalezcan la relación interinstitucional en materia de administración de personal, recursos materiales y servicios generales de la Administración Pública Estatal, así como los demás proyectos y/o programas que nos corresponda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aplicar.</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Comprometer nuestro</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 </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actuar gubernamental para brindar el apoyo a las instituciones a dar cumplimiento a las metas establecidas de manera clara y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oportuna.</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Brindar la asesoría oportuna dentro del marco de nuestra competencia a las instituciones y/o servidores públicos que así lo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requieran.</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algn="just"/>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No debo: </a:t>
            </a:r>
          </a:p>
          <a:p>
            <a:pPr algn="just"/>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a:p>
            <a:pPr marL="285750" indent="-285750" algn="just">
              <a:buFont typeface="Arial" charset="0"/>
              <a:buChar char="•"/>
            </a:pP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Inhibir la actuación del personal de otras Dependencias y Entidades del Gobierno del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Estado, </a:t>
            </a:r>
            <a:r>
              <a:rPr lang="es-MX" sz="1400" dirty="0">
                <a:solidFill>
                  <a:schemeClr val="tx1">
                    <a:lumMod val="75000"/>
                    <a:lumOff val="25000"/>
                  </a:schemeClr>
                </a:solidFill>
                <a:latin typeface="Arial Unicode MS" pitchFamily="34" charset="-128"/>
                <a:ea typeface="Arial Unicode MS" pitchFamily="34" charset="-128"/>
                <a:cs typeface="Arial Unicode MS" pitchFamily="34" charset="-128"/>
              </a:rPr>
              <a:t>mediante la ostentación de mi empleo, cargo o </a:t>
            </a:r>
            <a:r>
              <a:rPr lang="es-MX" sz="1400" dirty="0" smtClean="0">
                <a:solidFill>
                  <a:schemeClr val="tx1">
                    <a:lumMod val="75000"/>
                    <a:lumOff val="25000"/>
                  </a:schemeClr>
                </a:solidFill>
                <a:latin typeface="Arial Unicode MS" pitchFamily="34" charset="-128"/>
                <a:ea typeface="Arial Unicode MS" pitchFamily="34" charset="-128"/>
                <a:cs typeface="Arial Unicode MS" pitchFamily="34" charset="-128"/>
              </a:rPr>
              <a:t>comisión.</a:t>
            </a:r>
            <a:endParaRPr lang="es-MX" sz="1400" dirty="0">
              <a:solidFill>
                <a:schemeClr val="tx1">
                  <a:lumMod val="75000"/>
                  <a:lumOff val="25000"/>
                </a:schemeClr>
              </a:solidFill>
              <a:latin typeface="Arial Unicode MS" pitchFamily="34" charset="-128"/>
              <a:ea typeface="Arial Unicode MS" pitchFamily="34" charset="-128"/>
              <a:cs typeface="Arial Unicode MS" pitchFamily="34" charset="-128"/>
            </a:endParaRPr>
          </a:p>
        </p:txBody>
      </p:sp>
      <p:sp>
        <p:nvSpPr>
          <p:cNvPr id="7" name="6 Rectángulo"/>
          <p:cNvSpPr/>
          <p:nvPr/>
        </p:nvSpPr>
        <p:spPr>
          <a:xfrm>
            <a:off x="0" y="0"/>
            <a:ext cx="980728" cy="9144000"/>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8" name="7 Imagen"/>
          <p:cNvPicPr>
            <a:picLocks noChangeAspect="1"/>
          </p:cNvPicPr>
          <p:nvPr/>
        </p:nvPicPr>
        <p:blipFill rotWithShape="1">
          <a:blip r:embed="rId2" cstate="print">
            <a:extLst>
              <a:ext uri="{28A0092B-C50C-407E-A947-70E740481C1C}">
                <a14:useLocalDpi xmlns:a14="http://schemas.microsoft.com/office/drawing/2010/main" val="0"/>
              </a:ext>
            </a:extLst>
          </a:blip>
          <a:srcRect l="12633" b="22594"/>
          <a:stretch/>
        </p:blipFill>
        <p:spPr>
          <a:xfrm>
            <a:off x="5010235" y="61900"/>
            <a:ext cx="1587117" cy="733334"/>
          </a:xfrm>
          <a:prstGeom prst="rect">
            <a:avLst/>
          </a:prstGeom>
        </p:spPr>
      </p:pic>
      <p:cxnSp>
        <p:nvCxnSpPr>
          <p:cNvPr id="9" name="8 Conector recto"/>
          <p:cNvCxnSpPr/>
          <p:nvPr/>
        </p:nvCxnSpPr>
        <p:spPr>
          <a:xfrm>
            <a:off x="1180376" y="8676456"/>
            <a:ext cx="5377720" cy="0"/>
          </a:xfrm>
          <a:prstGeom prst="line">
            <a:avLst/>
          </a:prstGeom>
          <a:ln w="28575">
            <a:solidFill>
              <a:srgbClr val="0080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00498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Personalizado Roberto">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3946</TotalTime>
  <Words>1881</Words>
  <Application>Microsoft Office PowerPoint</Application>
  <PresentationFormat>Carta (216 x 279 mm)</PresentationFormat>
  <Paragraphs>207</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Solsticio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roberto.hernandez</dc:creator>
  <cp:lastModifiedBy>roberto.hernandez</cp:lastModifiedBy>
  <cp:revision>110</cp:revision>
  <dcterms:created xsi:type="dcterms:W3CDTF">2016-08-04T14:20:17Z</dcterms:created>
  <dcterms:modified xsi:type="dcterms:W3CDTF">2017-11-06T16:16:43Z</dcterms:modified>
</cp:coreProperties>
</file>